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0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4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18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3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7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7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1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1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8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9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7FCD-7F11-49B1-B24C-41502409BFC2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1E86-46FB-480D-AA5C-11FE107CFE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5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ru-RU" dirty="0" smtClean="0"/>
              <a:t>Основные речевые ошибки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ЦТ</a:t>
            </a:r>
          </a:p>
          <a:p>
            <a:endParaRPr lang="ru-RU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73454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Во время субботника ребята будут выполнять различные мероприятия.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Наряду с этими положительными успехами,  в работе завода имеются и недостатки.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Цены на товар дешёвые.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Это повлияло как на личную его жизнь, так и на повседневную.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Сегодня состоялась встреча президента с журналистами средств массовой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51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Во время субботника ребята будут выполнять различную работу.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Наряду с этими успехами,  в работе завода имеются и недостатки.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Цены на товар низкие.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Это повлияло как на личную его жизнь, так и на общественную.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Сегодня состоялась встреча президента с журналистами ( с представителями  средств массовой информации).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73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Эти команды и вышли в окончательный финал.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территории </a:t>
            </a:r>
            <a:r>
              <a:rPr lang="ru-RU" dirty="0" err="1" smtClean="0"/>
              <a:t>Замчища</a:t>
            </a:r>
            <a:r>
              <a:rPr lang="ru-RU" dirty="0" smtClean="0"/>
              <a:t> были обнаружены останки древнего храма.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Услышав звонок в дверь ,Ирина стала быстро надеваться.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Наша задача – завершить внедрение стандартов в этом текущем году.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Наша промышленная индустрия развивается быстрыми темпами.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184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Эти команды и вышли в финал.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территории </a:t>
            </a:r>
            <a:r>
              <a:rPr lang="ru-RU" dirty="0" err="1" smtClean="0"/>
              <a:t>Замчища</a:t>
            </a:r>
            <a:r>
              <a:rPr lang="ru-RU" dirty="0" smtClean="0"/>
              <a:t> были обнаружены остатки древнего храма.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Услышав звонок в дверь ,</a:t>
            </a:r>
            <a:r>
              <a:rPr lang="ru-RU" dirty="0" err="1" smtClean="0"/>
              <a:t>Ирна</a:t>
            </a:r>
            <a:r>
              <a:rPr lang="ru-RU" dirty="0" smtClean="0"/>
              <a:t> стала быстро одеваться.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Наша задача – завершить внедрение стандартов в текущем году ( в этом году).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Наша промышленность развивается быстрыми темпами.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69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477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Нарушение фразеологических норм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Его лицо было бледное ,с красными аллергическими пятнами – одним словом, кровь с молоком.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Иванов и Петров – одного поля птицы.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Нечего всех стричь под один аршин.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Дед держал внука в ежовой рукавице.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01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1)  Наутро Алексей вскочил ни свет ни заря: часы показывали только половину пятого.</a:t>
            </a:r>
          </a:p>
          <a:p>
            <a:pPr marL="0" indent="0">
              <a:buNone/>
            </a:pPr>
            <a:r>
              <a:rPr lang="ru-RU" dirty="0" smtClean="0"/>
              <a:t>2) Иван ростом больше двух метров, настоящая коломенская верста.</a:t>
            </a:r>
          </a:p>
          <a:p>
            <a:pPr marL="0" indent="0">
              <a:buNone/>
            </a:pPr>
            <a:r>
              <a:rPr lang="ru-RU" dirty="0" smtClean="0"/>
              <a:t>3) Город достаточно большой, на кривой не объедешь.</a:t>
            </a:r>
          </a:p>
          <a:p>
            <a:pPr marL="0" indent="0">
              <a:buNone/>
            </a:pPr>
            <a:r>
              <a:rPr lang="ru-RU" dirty="0" smtClean="0"/>
              <a:t>4) Во всех ситуациях дед умел выйти живым из воды.</a:t>
            </a:r>
          </a:p>
          <a:p>
            <a:pPr marL="0" indent="0">
              <a:buNone/>
            </a:pPr>
            <a:r>
              <a:rPr lang="ru-RU" dirty="0" smtClean="0"/>
              <a:t>5) Не успел он бровью шевельнуть, как оказался укутанным в тёплое одеяло.</a:t>
            </a:r>
          </a:p>
          <a:p>
            <a:pPr marL="0" indent="0">
              <a:buNone/>
            </a:pPr>
            <a:r>
              <a:rPr lang="ru-RU" dirty="0" smtClean="0"/>
              <a:t>6) Не люблю тех ,кто в глаза начальству дифирамбы поёт,  а за глаза грязью поливает.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509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Майские заморозки оказали серьёзные повреждения цветущим яблоневым садам.</a:t>
            </a:r>
          </a:p>
          <a:p>
            <a:pPr marL="514350" indent="-514350">
              <a:buAutoNum type="arabicParenR"/>
            </a:pPr>
            <a:r>
              <a:rPr lang="ru-RU" dirty="0" smtClean="0"/>
              <a:t>Жаркие лучи полуденного солнца прямо падали на землю.</a:t>
            </a:r>
          </a:p>
          <a:p>
            <a:pPr marL="514350" indent="-514350">
              <a:buAutoNum type="arabicParenR"/>
            </a:pPr>
            <a:r>
              <a:rPr lang="ru-RU" dirty="0" smtClean="0"/>
              <a:t>Недавно я обратно перечитала «Войну и мир».</a:t>
            </a:r>
          </a:p>
          <a:p>
            <a:pPr marL="514350" indent="-514350">
              <a:buAutoNum type="arabicParenR"/>
            </a:pPr>
            <a:r>
              <a:rPr lang="ru-RU" dirty="0" smtClean="0"/>
              <a:t>В голову приходили только банальные мысли.</a:t>
            </a:r>
          </a:p>
          <a:p>
            <a:pPr marL="514350" indent="-514350">
              <a:buAutoNum type="arabicParenR"/>
            </a:pPr>
            <a:r>
              <a:rPr lang="ru-RU" dirty="0" smtClean="0"/>
              <a:t>Изменить своё решение было уже невозможно.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681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Майские заморозки оказали серьёзные повреждения цветущим яблоневым садам.</a:t>
            </a:r>
          </a:p>
          <a:p>
            <a:pPr marL="514350" indent="-514350">
              <a:buAutoNum type="arabicParenR"/>
            </a:pPr>
            <a:r>
              <a:rPr lang="ru-RU" dirty="0" smtClean="0"/>
              <a:t>Жаркие лучи полуденного солнца прямо падали на землю.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Недавно я обратно перечитала «Войну и мир».</a:t>
            </a:r>
          </a:p>
          <a:p>
            <a:pPr marL="514350" indent="-514350">
              <a:buAutoNum type="arabicParenR"/>
            </a:pPr>
            <a:r>
              <a:rPr lang="ru-RU" dirty="0" smtClean="0"/>
              <a:t>В голову приходили только банальные мысли.</a:t>
            </a:r>
          </a:p>
          <a:p>
            <a:pPr marL="514350" indent="-514350">
              <a:buAutoNum type="arabicParenR"/>
            </a:pPr>
            <a:r>
              <a:rPr lang="ru-RU" dirty="0" smtClean="0"/>
              <a:t>Изменить своё решение было уже невозможно.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119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Необходимо познакомить учащихся с сущностью </a:t>
            </a:r>
            <a:r>
              <a:rPr lang="ru-RU" dirty="0" err="1" smtClean="0"/>
              <a:t>разноместности</a:t>
            </a:r>
            <a:r>
              <a:rPr lang="ru-RU" dirty="0" smtClean="0"/>
              <a:t> и подвижности русского ударения.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Украшение, которое ты одела сегодня, совершенно не подходит к этому платью.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Ей был предоставлен отпуск по уходу за ребёнком.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Михаил был очень экономичен ,старался выгадать на всём.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Его отец был весьма одиозной фигурой.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768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Необходимо познакомить учащихся с сущностью </a:t>
            </a:r>
            <a:r>
              <a:rPr lang="ru-RU" dirty="0" err="1" smtClean="0"/>
              <a:t>разноместности</a:t>
            </a:r>
            <a:r>
              <a:rPr lang="ru-RU" dirty="0" smtClean="0"/>
              <a:t> и подвижности русского ударения.</a:t>
            </a:r>
          </a:p>
          <a:p>
            <a:pPr marL="514350" indent="-514350">
              <a:buAutoNum type="arabicParenR" startAt="2"/>
            </a:pPr>
            <a:r>
              <a:rPr lang="ru-RU" dirty="0" smtClean="0">
                <a:solidFill>
                  <a:srgbClr val="FF0000"/>
                </a:solidFill>
              </a:rPr>
              <a:t>Украшение, которое ты одела сегодня, совершенно не подходит к этому платью.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Ей был предоставлен отпуск по уходу за ребёнком.</a:t>
            </a:r>
          </a:p>
          <a:p>
            <a:pPr marL="514350" indent="-514350">
              <a:buAutoNum type="arabicParenR" startAt="2"/>
            </a:pPr>
            <a:r>
              <a:rPr lang="ru-RU" dirty="0" smtClean="0">
                <a:solidFill>
                  <a:srgbClr val="FF0000"/>
                </a:solidFill>
              </a:rPr>
              <a:t>Михаил был очень экономичен ,старался выгадать на всём.</a:t>
            </a:r>
          </a:p>
          <a:p>
            <a:pPr marL="514350" indent="-514350">
              <a:buAutoNum type="arabicParenR" startAt="2"/>
            </a:pPr>
            <a:r>
              <a:rPr lang="ru-RU" dirty="0" smtClean="0"/>
              <a:t>Его отец был весьма одиозной фигурой.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13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257429"/>
              </p:ext>
            </p:extLst>
          </p:nvPr>
        </p:nvGraphicFramePr>
        <p:xfrm>
          <a:off x="457200" y="333375"/>
          <a:ext cx="8229600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Вид ошибки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Пример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Правильный вариант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1.Употребление слова в несвойственном ему значении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Всю четвёртую декаду апреля…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Всю последнюю декаду апреля …</a:t>
                      </a:r>
                    </a:p>
                    <a:p>
                      <a:r>
                        <a:rPr lang="ru-RU" dirty="0" smtClean="0"/>
                        <a:t>(декада – 10 дней)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2. Нарушение лексической сочетаемости слов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 шьёт карими нитками. У Маши коричневые глаза.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Карие глаза. Коричневые нитки.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Употребление многозначных</a:t>
                      </a:r>
                      <a:r>
                        <a:rPr lang="ru-RU" baseline="0" dirty="0" smtClean="0"/>
                        <a:t> слов или омонимов, приводящее к двусмысленности высказывания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олимпиаде по русскому языку я потерял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очки</a:t>
                      </a:r>
                      <a:r>
                        <a:rPr lang="ru-RU" dirty="0" smtClean="0"/>
                        <a:t> из-за невнимательности.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 потерял </a:t>
                      </a:r>
                      <a:r>
                        <a:rPr lang="ru-RU" b="1" dirty="0" smtClean="0"/>
                        <a:t>баллы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Смешение</a:t>
                      </a:r>
                      <a:r>
                        <a:rPr lang="ru-RU" baseline="0" dirty="0" smtClean="0"/>
                        <a:t> паронимов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ёлочном лесу зелёнки обычно не растут.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еловом лесу…</a:t>
                      </a:r>
                    </a:p>
                    <a:p>
                      <a:r>
                        <a:rPr lang="ru-RU" b="1" dirty="0" smtClean="0"/>
                        <a:t>(ёлочный – относящийся к ёлке, украшенной к празднику;</a:t>
                      </a:r>
                    </a:p>
                    <a:p>
                      <a:r>
                        <a:rPr lang="ru-RU" b="1" dirty="0" smtClean="0"/>
                        <a:t>Еловый – относящийся к ели ,состоящий из елей; сделанный из ели)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314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Можно привести много примеров пагубной деятельности алкоголя на подростков.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Наш крейсер терпел бедствие в Баренцевом море.</a:t>
            </a:r>
          </a:p>
          <a:p>
            <a:pPr marL="514350" indent="-514350">
              <a:buAutoNum type="arabicParenR"/>
            </a:pPr>
            <a:r>
              <a:rPr lang="ru-RU" dirty="0" smtClean="0"/>
              <a:t>Мы встали, отдавая дань этому замечательному человеку.</a:t>
            </a:r>
          </a:p>
          <a:p>
            <a:pPr marL="514350" indent="-514350">
              <a:buAutoNum type="arabicParenR"/>
            </a:pPr>
            <a:r>
              <a:rPr lang="ru-RU" dirty="0" smtClean="0"/>
              <a:t>Были предприняты все меры для ликвидации последствий наводнения.</a:t>
            </a:r>
          </a:p>
          <a:p>
            <a:pPr marL="514350" indent="-514350">
              <a:buAutoNum type="arabicParenR"/>
            </a:pPr>
            <a:r>
              <a:rPr lang="ru-RU" dirty="0" smtClean="0"/>
              <a:t>Эта работа приносит мне огромное удовлетворение.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077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Можно привести много примеров пагубной деятельности алкоголя на подростков.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Наш крейсер терпел бедствие в Баренцевом море.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Мы встали, отдавая дань этому замечательному человеку.</a:t>
            </a:r>
          </a:p>
          <a:p>
            <a:pPr marL="514350" indent="-514350">
              <a:buAutoNum type="arabicParenR"/>
            </a:pPr>
            <a:r>
              <a:rPr lang="ru-RU" dirty="0" smtClean="0"/>
              <a:t>Были предприняты все меры для ликвидации последствий наводнения.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Эта работа приносит мне огромное удовлетворение.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5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932638"/>
              </p:ext>
            </p:extLst>
          </p:nvPr>
        </p:nvGraphicFramePr>
        <p:xfrm>
          <a:off x="457200" y="333375"/>
          <a:ext cx="8229600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Неудачный выбор одного из синонимов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Адвокат добивался, чтобы его подзащитного обелили.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 оправдали </a:t>
                      </a:r>
                    </a:p>
                    <a:p>
                      <a:r>
                        <a:rPr lang="ru-RU" dirty="0" smtClean="0"/>
                        <a:t>(обелили</a:t>
                      </a:r>
                      <a:r>
                        <a:rPr lang="ru-RU" baseline="0" dirty="0" smtClean="0"/>
                        <a:t> – разговорный стиль)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Употребление лишнего слова (речевая избыточность)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1.Моя бабушка любит народный фольклор.</a:t>
                      </a:r>
                    </a:p>
                    <a:p>
                      <a:r>
                        <a:rPr lang="ru-RU" dirty="0" smtClean="0"/>
                        <a:t>2. В своём стихотворении «Смерть поэта» М.Ю. Лермонтов обличает тех, кто был виновен в гибели </a:t>
                      </a:r>
                      <a:r>
                        <a:rPr lang="ru-RU" dirty="0" err="1" smtClean="0"/>
                        <a:t>А.С.Пушкина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1.Моя бабушка любит фольклор.</a:t>
                      </a:r>
                    </a:p>
                    <a:p>
                      <a:r>
                        <a:rPr lang="ru-RU" dirty="0" smtClean="0"/>
                        <a:t>2. В  стихотворении «Смерть поэта» М.Ю. Лермонтов обличает тех, кто был виновен в гибели </a:t>
                      </a:r>
                      <a:r>
                        <a:rPr lang="ru-RU" dirty="0" err="1" smtClean="0"/>
                        <a:t>А.С.Пушкина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7. Пропуск необходимого слова, приводящий к искажению мысли или подмене понятий (речевая недостаточность)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читальный зал в одежде не входить!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читальный зал в верхней одежде не входить!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 Неуместное повторение одних и тех же  либо однокоренных 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рассказе </a:t>
                      </a:r>
                      <a:r>
                        <a:rPr lang="ru-RU" dirty="0" err="1" smtClean="0"/>
                        <a:t>А.Чехова</a:t>
                      </a:r>
                      <a:r>
                        <a:rPr lang="ru-RU" dirty="0" smtClean="0"/>
                        <a:t> рассказывается об </a:t>
                      </a:r>
                      <a:r>
                        <a:rPr lang="ru-RU" dirty="0" err="1" smtClean="0"/>
                        <a:t>Ионыче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рассказе </a:t>
                      </a:r>
                      <a:r>
                        <a:rPr lang="ru-RU" dirty="0" err="1" smtClean="0"/>
                        <a:t>А.Чехова</a:t>
                      </a:r>
                      <a:r>
                        <a:rPr lang="ru-RU" dirty="0" smtClean="0"/>
                        <a:t> говорится (повествуется, идёт речь)  об </a:t>
                      </a:r>
                      <a:r>
                        <a:rPr lang="ru-RU" dirty="0" err="1" smtClean="0"/>
                        <a:t>Ионыче</a:t>
                      </a:r>
                      <a:r>
                        <a:rPr lang="ru-RU" baseline="0" dirty="0" smtClean="0"/>
                        <a:t> (о враче).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04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8279"/>
              </p:ext>
            </p:extLst>
          </p:nvPr>
        </p:nvGraphicFramePr>
        <p:xfrm>
          <a:off x="457200" y="476250"/>
          <a:ext cx="82296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 Неуместное употребление диалектной, просторечной, жаргонной лексики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1.Своевременная и качественная прополка бураков …</a:t>
                      </a:r>
                    </a:p>
                    <a:p>
                      <a:r>
                        <a:rPr lang="ru-RU" dirty="0" smtClean="0"/>
                        <a:t>2. Расчёт за продукцию производится как в российских рублях, так и в баксах.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1.Своевременная и качественная прополка свёклы …</a:t>
                      </a:r>
                    </a:p>
                    <a:p>
                      <a:r>
                        <a:rPr lang="ru-RU" dirty="0" smtClean="0"/>
                        <a:t>2. Расчёт за продукцию производится как в российских рублях, так и в долларах.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 Смешение лексики разных исторических эпох.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Пётр 1 снял</a:t>
                      </a:r>
                      <a:r>
                        <a:rPr lang="ru-RU" baseline="0" dirty="0" smtClean="0"/>
                        <a:t> пиджак , засучил рукава и принялся за работу.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Пиджак – 19 век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 Двусмысленность высказывания при неудачном использовании местоимений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Профессор сказал ассистенту, что его предположение оказалось правильным.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Профессор сказал, что  предположение ассистента оказалось правильным.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8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Ввиду многочисленных просьб радиослушателей повторяем передачу о Д. Хворостовском.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 Благодаря  постоянным дождям, никак не удаётся увеличить темп уборки зерновых.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Вследствие предстоящего завтра ремонта водопровода просим вас запастись водой.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Многие не поступили в вузы благодаря низкому качеству знаний.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02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Вследствие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prstClr val="black"/>
                </a:solidFill>
              </a:rPr>
              <a:t>многочисленных просьб радиослушателей повторяем передачу о Д. Хворостовском.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Из-за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(ввиду) </a:t>
            </a:r>
            <a:r>
              <a:rPr lang="ru-RU" dirty="0" smtClean="0">
                <a:solidFill>
                  <a:prstClr val="black"/>
                </a:solidFill>
              </a:rPr>
              <a:t>постоянных дождей, </a:t>
            </a:r>
            <a:r>
              <a:rPr lang="ru-RU" dirty="0">
                <a:solidFill>
                  <a:prstClr val="black"/>
                </a:solidFill>
              </a:rPr>
              <a:t>никак не удаётся увеличить темп уборки зерновых.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Ввиду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предстоящего завтра ремонта водопровода просим вас запастись водой.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dirty="0">
                <a:solidFill>
                  <a:prstClr val="black"/>
                </a:solidFill>
              </a:rPr>
              <a:t>Многие не поступили в вузы </a:t>
            </a:r>
            <a:r>
              <a:rPr lang="ru-RU" dirty="0" smtClean="0">
                <a:solidFill>
                  <a:prstClr val="black"/>
                </a:solidFill>
              </a:rPr>
              <a:t>из-за низкого качества </a:t>
            </a:r>
            <a:r>
              <a:rPr lang="ru-RU" dirty="0">
                <a:solidFill>
                  <a:prstClr val="black"/>
                </a:solidFill>
              </a:rPr>
              <a:t>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86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(Облокотиться, опереться) спиной; заклятый (друг, враг), вороной (конь, цвет), стоимость (высокая, дорогая), цена (низкая, дешёвая), играть (значение, роль), (оказывать, производить) впечатление, обречён (на успех, на провал), (наступила, началась) война.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82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(Архитекторский, архитектурный) коллектив; (будняя, будничная) одежда; (впечатлительное, впечатляющее) зрелище; осиное (гнездо, гнездовье);</a:t>
            </a:r>
          </a:p>
          <a:p>
            <a:r>
              <a:rPr lang="ru-RU" dirty="0" smtClean="0"/>
              <a:t>(гречишное, гречневое) поле; (луковичный, луковый) привкус; (снискать, сыскать) уважение; (двухгодичный, двухгодовалый) жеребёнок.</a:t>
            </a:r>
          </a:p>
        </p:txBody>
      </p:sp>
    </p:spTree>
    <p:extLst>
      <p:ext uri="{BB962C8B-B14F-4D97-AF65-F5344CB8AC3E}">
        <p14:creationId xmlns:p14="http://schemas.microsoft.com/office/powerpoint/2010/main" val="297013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smtClean="0"/>
              <a:t>Архитекторский, коллектив; будничная одежда; впечатляющее зрелище; </a:t>
            </a:r>
          </a:p>
          <a:p>
            <a:pPr marL="0" indent="0">
              <a:buNone/>
            </a:pPr>
            <a:r>
              <a:rPr lang="ru-RU" dirty="0" smtClean="0"/>
              <a:t>осиное гнездо;</a:t>
            </a:r>
          </a:p>
          <a:p>
            <a:r>
              <a:rPr lang="ru-RU" dirty="0" smtClean="0"/>
              <a:t>Гречишное поле; луковый привкус; снискать уважение; двухгодовалый жеребёнок.</a:t>
            </a:r>
          </a:p>
        </p:txBody>
      </p:sp>
    </p:spTree>
    <p:extLst>
      <p:ext uri="{BB962C8B-B14F-4D97-AF65-F5344CB8AC3E}">
        <p14:creationId xmlns:p14="http://schemas.microsoft.com/office/powerpoint/2010/main" val="2138029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1204</Words>
  <Application>Microsoft Office PowerPoint</Application>
  <PresentationFormat>Экран (4:3)</PresentationFormat>
  <Paragraphs>121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Основные речевые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Нарушение фразеологических норм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речевые ошибки</dc:title>
  <dc:creator>Теляк</dc:creator>
  <cp:lastModifiedBy>0DmEn</cp:lastModifiedBy>
  <cp:revision>10</cp:revision>
  <dcterms:created xsi:type="dcterms:W3CDTF">2017-11-27T18:49:13Z</dcterms:created>
  <dcterms:modified xsi:type="dcterms:W3CDTF">2018-01-31T20:10:33Z</dcterms:modified>
</cp:coreProperties>
</file>